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1"/>
    <p:restoredTop sz="94668"/>
  </p:normalViewPr>
  <p:slideViewPr>
    <p:cSldViewPr snapToGrid="0" snapToObjects="1">
      <p:cViewPr varScale="1">
        <p:scale>
          <a:sx n="73" d="100"/>
          <a:sy n="73" d="100"/>
        </p:scale>
        <p:origin x="-600"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911235-ECA3-AE4D-9ACF-46646DF98DE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86762DF8-4AFC-584F-85DD-85F571C44D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85BCC809-C4DA-134D-9652-C732AF5BE49D}"/>
              </a:ext>
            </a:extLst>
          </p:cNvPr>
          <p:cNvSpPr>
            <a:spLocks noGrp="1"/>
          </p:cNvSpPr>
          <p:nvPr>
            <p:ph type="dt" sz="half" idx="10"/>
          </p:nvPr>
        </p:nvSpPr>
        <p:spPr/>
        <p:txBody>
          <a:bodyPr/>
          <a:lstStyle/>
          <a:p>
            <a:fld id="{9E75D8EC-FBE9-5D44-8FF2-9B60A895373E}" type="datetimeFigureOut">
              <a:rPr lang="en-US" smtClean="0"/>
              <a:pPr/>
              <a:t>1/11/2021</a:t>
            </a:fld>
            <a:endParaRPr lang="en-US"/>
          </a:p>
        </p:txBody>
      </p:sp>
      <p:sp>
        <p:nvSpPr>
          <p:cNvPr id="5" name="Footer Placeholder 4">
            <a:extLst>
              <a:ext uri="{FF2B5EF4-FFF2-40B4-BE49-F238E27FC236}">
                <a16:creationId xmlns:a16="http://schemas.microsoft.com/office/drawing/2014/main" xmlns="" id="{61EC5DE2-23EF-B646-998C-689A87DDD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4728C30-F3A5-1247-BF2F-279F444260A5}"/>
              </a:ext>
            </a:extLst>
          </p:cNvPr>
          <p:cNvSpPr>
            <a:spLocks noGrp="1"/>
          </p:cNvSpPr>
          <p:nvPr>
            <p:ph type="sldNum" sz="quarter" idx="12"/>
          </p:nvPr>
        </p:nvSpPr>
        <p:spPr/>
        <p:txBody>
          <a:body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506587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E1B8A0-A72C-9142-A676-0D167C049B3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C4050A15-16DF-6F45-B3AA-FF6F911C5F8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7433472C-8C1D-BE4C-8BF9-C3C185EA2034}"/>
              </a:ext>
            </a:extLst>
          </p:cNvPr>
          <p:cNvSpPr>
            <a:spLocks noGrp="1"/>
          </p:cNvSpPr>
          <p:nvPr>
            <p:ph type="dt" sz="half" idx="10"/>
          </p:nvPr>
        </p:nvSpPr>
        <p:spPr/>
        <p:txBody>
          <a:bodyPr/>
          <a:lstStyle/>
          <a:p>
            <a:fld id="{9E75D8EC-FBE9-5D44-8FF2-9B60A895373E}" type="datetimeFigureOut">
              <a:rPr lang="en-US" smtClean="0"/>
              <a:pPr/>
              <a:t>1/11/2021</a:t>
            </a:fld>
            <a:endParaRPr lang="en-US"/>
          </a:p>
        </p:txBody>
      </p:sp>
      <p:sp>
        <p:nvSpPr>
          <p:cNvPr id="5" name="Footer Placeholder 4">
            <a:extLst>
              <a:ext uri="{FF2B5EF4-FFF2-40B4-BE49-F238E27FC236}">
                <a16:creationId xmlns:a16="http://schemas.microsoft.com/office/drawing/2014/main" xmlns="" id="{DB79599D-412D-5D40-98E8-C4754D414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80E48EC-87F0-A240-9945-04CAB074EC6A}"/>
              </a:ext>
            </a:extLst>
          </p:cNvPr>
          <p:cNvSpPr>
            <a:spLocks noGrp="1"/>
          </p:cNvSpPr>
          <p:nvPr>
            <p:ph type="sldNum" sz="quarter" idx="12"/>
          </p:nvPr>
        </p:nvSpPr>
        <p:spPr/>
        <p:txBody>
          <a:body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52257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F0EBD58-C174-2840-8F1D-65C5B256481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DA5E8FB3-A9AE-444D-A7AA-183A92EDE5B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FE644AB9-25C8-4B48-8ED9-C39D72F426CF}"/>
              </a:ext>
            </a:extLst>
          </p:cNvPr>
          <p:cNvSpPr>
            <a:spLocks noGrp="1"/>
          </p:cNvSpPr>
          <p:nvPr>
            <p:ph type="dt" sz="half" idx="10"/>
          </p:nvPr>
        </p:nvSpPr>
        <p:spPr/>
        <p:txBody>
          <a:bodyPr/>
          <a:lstStyle/>
          <a:p>
            <a:fld id="{9E75D8EC-FBE9-5D44-8FF2-9B60A895373E}" type="datetimeFigureOut">
              <a:rPr lang="en-US" smtClean="0"/>
              <a:pPr/>
              <a:t>1/11/2021</a:t>
            </a:fld>
            <a:endParaRPr lang="en-US"/>
          </a:p>
        </p:txBody>
      </p:sp>
      <p:sp>
        <p:nvSpPr>
          <p:cNvPr id="5" name="Footer Placeholder 4">
            <a:extLst>
              <a:ext uri="{FF2B5EF4-FFF2-40B4-BE49-F238E27FC236}">
                <a16:creationId xmlns:a16="http://schemas.microsoft.com/office/drawing/2014/main" xmlns="" id="{421C3DFF-6928-5348-BA64-379BA692A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A565373-CD70-A34F-8D86-DC6FDC8E49D2}"/>
              </a:ext>
            </a:extLst>
          </p:cNvPr>
          <p:cNvSpPr>
            <a:spLocks noGrp="1"/>
          </p:cNvSpPr>
          <p:nvPr>
            <p:ph type="sldNum" sz="quarter" idx="12"/>
          </p:nvPr>
        </p:nvSpPr>
        <p:spPr/>
        <p:txBody>
          <a:body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185713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CF8624-92FB-744D-9C3E-5BF141F197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51532146-4090-964F-9C72-83B16146F10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E22E7552-2D86-AF4E-A455-61026FD8F302}"/>
              </a:ext>
            </a:extLst>
          </p:cNvPr>
          <p:cNvSpPr>
            <a:spLocks noGrp="1"/>
          </p:cNvSpPr>
          <p:nvPr>
            <p:ph type="dt" sz="half" idx="10"/>
          </p:nvPr>
        </p:nvSpPr>
        <p:spPr/>
        <p:txBody>
          <a:bodyPr/>
          <a:lstStyle/>
          <a:p>
            <a:fld id="{9E75D8EC-FBE9-5D44-8FF2-9B60A895373E}" type="datetimeFigureOut">
              <a:rPr lang="en-US" smtClean="0"/>
              <a:pPr/>
              <a:t>1/11/2021</a:t>
            </a:fld>
            <a:endParaRPr lang="en-US"/>
          </a:p>
        </p:txBody>
      </p:sp>
      <p:sp>
        <p:nvSpPr>
          <p:cNvPr id="5" name="Footer Placeholder 4">
            <a:extLst>
              <a:ext uri="{FF2B5EF4-FFF2-40B4-BE49-F238E27FC236}">
                <a16:creationId xmlns:a16="http://schemas.microsoft.com/office/drawing/2014/main" xmlns="" id="{7DC5F903-F8D6-B344-B0B0-B7C2EA7B8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1742712-1D8A-4D48-8101-BF0F87486D5A}"/>
              </a:ext>
            </a:extLst>
          </p:cNvPr>
          <p:cNvSpPr>
            <a:spLocks noGrp="1"/>
          </p:cNvSpPr>
          <p:nvPr>
            <p:ph type="sldNum" sz="quarter" idx="12"/>
          </p:nvPr>
        </p:nvSpPr>
        <p:spPr/>
        <p:txBody>
          <a:body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513714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CEF2CD-0EC6-E442-8E9F-CE409A215E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38397B67-17A6-CC4F-B929-8EBAA8F848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9D4F2C6E-7339-9141-AE93-D348CDEF40F8}"/>
              </a:ext>
            </a:extLst>
          </p:cNvPr>
          <p:cNvSpPr>
            <a:spLocks noGrp="1"/>
          </p:cNvSpPr>
          <p:nvPr>
            <p:ph type="dt" sz="half" idx="10"/>
          </p:nvPr>
        </p:nvSpPr>
        <p:spPr/>
        <p:txBody>
          <a:bodyPr/>
          <a:lstStyle/>
          <a:p>
            <a:fld id="{9E75D8EC-FBE9-5D44-8FF2-9B60A895373E}" type="datetimeFigureOut">
              <a:rPr lang="en-US" smtClean="0"/>
              <a:pPr/>
              <a:t>1/11/2021</a:t>
            </a:fld>
            <a:endParaRPr lang="en-US"/>
          </a:p>
        </p:txBody>
      </p:sp>
      <p:sp>
        <p:nvSpPr>
          <p:cNvPr id="5" name="Footer Placeholder 4">
            <a:extLst>
              <a:ext uri="{FF2B5EF4-FFF2-40B4-BE49-F238E27FC236}">
                <a16:creationId xmlns:a16="http://schemas.microsoft.com/office/drawing/2014/main" xmlns="" id="{F623884C-0EF0-254C-8F0B-F8330ECC8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49D761A-9403-D541-B668-8B7B5FB295A4}"/>
              </a:ext>
            </a:extLst>
          </p:cNvPr>
          <p:cNvSpPr>
            <a:spLocks noGrp="1"/>
          </p:cNvSpPr>
          <p:nvPr>
            <p:ph type="sldNum" sz="quarter" idx="12"/>
          </p:nvPr>
        </p:nvSpPr>
        <p:spPr/>
        <p:txBody>
          <a:body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339403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69879-048D-164A-856E-E5B26CEA02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48A135DA-AF52-0F4F-B13A-5086B1F6FE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CC435F95-1840-0F42-8420-C928114E0EE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8DDC0AC1-41B4-0B41-8703-18EB12E01FE6}"/>
              </a:ext>
            </a:extLst>
          </p:cNvPr>
          <p:cNvSpPr>
            <a:spLocks noGrp="1"/>
          </p:cNvSpPr>
          <p:nvPr>
            <p:ph type="dt" sz="half" idx="10"/>
          </p:nvPr>
        </p:nvSpPr>
        <p:spPr/>
        <p:txBody>
          <a:bodyPr/>
          <a:lstStyle/>
          <a:p>
            <a:fld id="{9E75D8EC-FBE9-5D44-8FF2-9B60A895373E}" type="datetimeFigureOut">
              <a:rPr lang="en-US" smtClean="0"/>
              <a:pPr/>
              <a:t>1/11/2021</a:t>
            </a:fld>
            <a:endParaRPr lang="en-US"/>
          </a:p>
        </p:txBody>
      </p:sp>
      <p:sp>
        <p:nvSpPr>
          <p:cNvPr id="6" name="Footer Placeholder 5">
            <a:extLst>
              <a:ext uri="{FF2B5EF4-FFF2-40B4-BE49-F238E27FC236}">
                <a16:creationId xmlns:a16="http://schemas.microsoft.com/office/drawing/2014/main" xmlns="" id="{796EB7E3-BFD9-6F43-AAD2-0CD5D0CFF5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F3AE78C-CFC6-9E4C-A973-9777AC638CB2}"/>
              </a:ext>
            </a:extLst>
          </p:cNvPr>
          <p:cNvSpPr>
            <a:spLocks noGrp="1"/>
          </p:cNvSpPr>
          <p:nvPr>
            <p:ph type="sldNum" sz="quarter" idx="12"/>
          </p:nvPr>
        </p:nvSpPr>
        <p:spPr/>
        <p:txBody>
          <a:body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1220900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E09707-B0C2-E645-8EDE-6D84B321F4A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46258B3F-C06B-5F4B-8737-BCA7FE73A4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16D73BEA-8C07-184B-B04A-40ED08486B9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03F5B075-098E-784D-A111-E31CF364BD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E6C298E0-B767-3C46-9F85-01ADF59D33D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19DF99BC-4261-7949-8965-A4E9370E9478}"/>
              </a:ext>
            </a:extLst>
          </p:cNvPr>
          <p:cNvSpPr>
            <a:spLocks noGrp="1"/>
          </p:cNvSpPr>
          <p:nvPr>
            <p:ph type="dt" sz="half" idx="10"/>
          </p:nvPr>
        </p:nvSpPr>
        <p:spPr/>
        <p:txBody>
          <a:bodyPr/>
          <a:lstStyle/>
          <a:p>
            <a:fld id="{9E75D8EC-FBE9-5D44-8FF2-9B60A895373E}" type="datetimeFigureOut">
              <a:rPr lang="en-US" smtClean="0"/>
              <a:pPr/>
              <a:t>1/11/2021</a:t>
            </a:fld>
            <a:endParaRPr lang="en-US"/>
          </a:p>
        </p:txBody>
      </p:sp>
      <p:sp>
        <p:nvSpPr>
          <p:cNvPr id="8" name="Footer Placeholder 7">
            <a:extLst>
              <a:ext uri="{FF2B5EF4-FFF2-40B4-BE49-F238E27FC236}">
                <a16:creationId xmlns:a16="http://schemas.microsoft.com/office/drawing/2014/main" xmlns="" id="{7D3A09AD-7880-8B48-986F-E2F0F1A1B5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360FE7AB-5E4D-B649-8980-A9CAD638F672}"/>
              </a:ext>
            </a:extLst>
          </p:cNvPr>
          <p:cNvSpPr>
            <a:spLocks noGrp="1"/>
          </p:cNvSpPr>
          <p:nvPr>
            <p:ph type="sldNum" sz="quarter" idx="12"/>
          </p:nvPr>
        </p:nvSpPr>
        <p:spPr/>
        <p:txBody>
          <a:body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1455590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EDD5A-3302-9B4D-BD6A-7250490336B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4164E8B6-607E-7E4F-814F-4CD67330792C}"/>
              </a:ext>
            </a:extLst>
          </p:cNvPr>
          <p:cNvSpPr>
            <a:spLocks noGrp="1"/>
          </p:cNvSpPr>
          <p:nvPr>
            <p:ph type="dt" sz="half" idx="10"/>
          </p:nvPr>
        </p:nvSpPr>
        <p:spPr/>
        <p:txBody>
          <a:bodyPr/>
          <a:lstStyle/>
          <a:p>
            <a:fld id="{9E75D8EC-FBE9-5D44-8FF2-9B60A895373E}" type="datetimeFigureOut">
              <a:rPr lang="en-US" smtClean="0"/>
              <a:pPr/>
              <a:t>1/11/2021</a:t>
            </a:fld>
            <a:endParaRPr lang="en-US"/>
          </a:p>
        </p:txBody>
      </p:sp>
      <p:sp>
        <p:nvSpPr>
          <p:cNvPr id="4" name="Footer Placeholder 3">
            <a:extLst>
              <a:ext uri="{FF2B5EF4-FFF2-40B4-BE49-F238E27FC236}">
                <a16:creationId xmlns:a16="http://schemas.microsoft.com/office/drawing/2014/main" xmlns="" id="{14F250EB-AF4C-684B-A260-213D3F537B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47A2EF0D-2DF8-ED4E-8DB6-15777886A2EE}"/>
              </a:ext>
            </a:extLst>
          </p:cNvPr>
          <p:cNvSpPr>
            <a:spLocks noGrp="1"/>
          </p:cNvSpPr>
          <p:nvPr>
            <p:ph type="sldNum" sz="quarter" idx="12"/>
          </p:nvPr>
        </p:nvSpPr>
        <p:spPr/>
        <p:txBody>
          <a:body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1066830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E9A8657-94A2-3445-A50C-AB7126F197D0}"/>
              </a:ext>
            </a:extLst>
          </p:cNvPr>
          <p:cNvSpPr>
            <a:spLocks noGrp="1"/>
          </p:cNvSpPr>
          <p:nvPr>
            <p:ph type="dt" sz="half" idx="10"/>
          </p:nvPr>
        </p:nvSpPr>
        <p:spPr/>
        <p:txBody>
          <a:bodyPr/>
          <a:lstStyle/>
          <a:p>
            <a:fld id="{9E75D8EC-FBE9-5D44-8FF2-9B60A895373E}" type="datetimeFigureOut">
              <a:rPr lang="en-US" smtClean="0"/>
              <a:pPr/>
              <a:t>1/11/2021</a:t>
            </a:fld>
            <a:endParaRPr lang="en-US"/>
          </a:p>
        </p:txBody>
      </p:sp>
      <p:sp>
        <p:nvSpPr>
          <p:cNvPr id="3" name="Footer Placeholder 2">
            <a:extLst>
              <a:ext uri="{FF2B5EF4-FFF2-40B4-BE49-F238E27FC236}">
                <a16:creationId xmlns:a16="http://schemas.microsoft.com/office/drawing/2014/main" xmlns="" id="{512899B8-B273-1941-9DF9-381790F368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0DEDFD63-2673-8540-8A72-6D4CB42AC5F3}"/>
              </a:ext>
            </a:extLst>
          </p:cNvPr>
          <p:cNvSpPr>
            <a:spLocks noGrp="1"/>
          </p:cNvSpPr>
          <p:nvPr>
            <p:ph type="sldNum" sz="quarter" idx="12"/>
          </p:nvPr>
        </p:nvSpPr>
        <p:spPr/>
        <p:txBody>
          <a:body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2937059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28B314-F6B4-8247-A261-C8E95821CE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06E739DC-87D6-7D40-AF0F-8133B88838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A53DE753-2683-304E-B9A3-80226DE7C5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EF0090F5-BA4F-ED4F-9417-EAFF3427FCB5}"/>
              </a:ext>
            </a:extLst>
          </p:cNvPr>
          <p:cNvSpPr>
            <a:spLocks noGrp="1"/>
          </p:cNvSpPr>
          <p:nvPr>
            <p:ph type="dt" sz="half" idx="10"/>
          </p:nvPr>
        </p:nvSpPr>
        <p:spPr/>
        <p:txBody>
          <a:bodyPr/>
          <a:lstStyle/>
          <a:p>
            <a:fld id="{9E75D8EC-FBE9-5D44-8FF2-9B60A895373E}" type="datetimeFigureOut">
              <a:rPr lang="en-US" smtClean="0"/>
              <a:pPr/>
              <a:t>1/11/2021</a:t>
            </a:fld>
            <a:endParaRPr lang="en-US"/>
          </a:p>
        </p:txBody>
      </p:sp>
      <p:sp>
        <p:nvSpPr>
          <p:cNvPr id="6" name="Footer Placeholder 5">
            <a:extLst>
              <a:ext uri="{FF2B5EF4-FFF2-40B4-BE49-F238E27FC236}">
                <a16:creationId xmlns:a16="http://schemas.microsoft.com/office/drawing/2014/main" xmlns="" id="{612CA277-5658-B046-9109-50BD52288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EB63A84-24E1-7D49-91A5-8FE57561249B}"/>
              </a:ext>
            </a:extLst>
          </p:cNvPr>
          <p:cNvSpPr>
            <a:spLocks noGrp="1"/>
          </p:cNvSpPr>
          <p:nvPr>
            <p:ph type="sldNum" sz="quarter" idx="12"/>
          </p:nvPr>
        </p:nvSpPr>
        <p:spPr/>
        <p:txBody>
          <a:body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172837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C33FB0-BEB2-8E4D-AF42-00724B3399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40302C8A-60AE-374B-9D1D-20ACE35386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42D6507B-32DD-5E4F-BB2B-93251766F8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7D474728-6D0B-0B49-9315-C93ED6CDF4B6}"/>
              </a:ext>
            </a:extLst>
          </p:cNvPr>
          <p:cNvSpPr>
            <a:spLocks noGrp="1"/>
          </p:cNvSpPr>
          <p:nvPr>
            <p:ph type="dt" sz="half" idx="10"/>
          </p:nvPr>
        </p:nvSpPr>
        <p:spPr/>
        <p:txBody>
          <a:bodyPr/>
          <a:lstStyle/>
          <a:p>
            <a:fld id="{9E75D8EC-FBE9-5D44-8FF2-9B60A895373E}" type="datetimeFigureOut">
              <a:rPr lang="en-US" smtClean="0"/>
              <a:pPr/>
              <a:t>1/11/2021</a:t>
            </a:fld>
            <a:endParaRPr lang="en-US"/>
          </a:p>
        </p:txBody>
      </p:sp>
      <p:sp>
        <p:nvSpPr>
          <p:cNvPr id="6" name="Footer Placeholder 5">
            <a:extLst>
              <a:ext uri="{FF2B5EF4-FFF2-40B4-BE49-F238E27FC236}">
                <a16:creationId xmlns:a16="http://schemas.microsoft.com/office/drawing/2014/main" xmlns="" id="{E62B2F11-26D6-8B4C-81F7-7D6F980C25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722A674-497B-F74D-9066-AD607FF50479}"/>
              </a:ext>
            </a:extLst>
          </p:cNvPr>
          <p:cNvSpPr>
            <a:spLocks noGrp="1"/>
          </p:cNvSpPr>
          <p:nvPr>
            <p:ph type="sldNum" sz="quarter" idx="12"/>
          </p:nvPr>
        </p:nvSpPr>
        <p:spPr/>
        <p:txBody>
          <a:body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387921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ADE724B-7659-A540-AFB4-1834837235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594F0376-8BF0-BD46-AEAF-1B72F7AA92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6722EAA6-BF92-2547-ABA1-2C274209EC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75D8EC-FBE9-5D44-8FF2-9B60A895373E}" type="datetimeFigureOut">
              <a:rPr lang="en-US" smtClean="0"/>
              <a:pPr/>
              <a:t>1/11/2021</a:t>
            </a:fld>
            <a:endParaRPr lang="en-US"/>
          </a:p>
        </p:txBody>
      </p:sp>
      <p:sp>
        <p:nvSpPr>
          <p:cNvPr id="5" name="Footer Placeholder 4">
            <a:extLst>
              <a:ext uri="{FF2B5EF4-FFF2-40B4-BE49-F238E27FC236}">
                <a16:creationId xmlns:a16="http://schemas.microsoft.com/office/drawing/2014/main" xmlns="" id="{AAA7F7D7-B655-7740-989A-3569E7DE01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9F5026D-6B64-3945-94F4-7349FC666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D9BF9B-4FA7-DC43-AC45-04CDFA28D51C}" type="slidenum">
              <a:rPr lang="en-US" smtClean="0"/>
              <a:pPr/>
              <a:t>‹#›</a:t>
            </a:fld>
            <a:endParaRPr lang="en-US"/>
          </a:p>
        </p:txBody>
      </p:sp>
    </p:spTree>
    <p:extLst>
      <p:ext uri="{BB962C8B-B14F-4D97-AF65-F5344CB8AC3E}">
        <p14:creationId xmlns:p14="http://schemas.microsoft.com/office/powerpoint/2010/main" xmlns="" val="1086323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FB6293-513E-2F4A-97DD-B8FD9891CE11}"/>
              </a:ext>
            </a:extLst>
          </p:cNvPr>
          <p:cNvSpPr>
            <a:spLocks noGrp="1"/>
          </p:cNvSpPr>
          <p:nvPr>
            <p:ph type="ctrTitle"/>
          </p:nvPr>
        </p:nvSpPr>
        <p:spPr>
          <a:xfrm>
            <a:off x="1524000" y="2235200"/>
            <a:ext cx="9144000" cy="2387600"/>
          </a:xfrm>
        </p:spPr>
        <p:txBody>
          <a:bodyPr/>
          <a:lstStyle/>
          <a:p>
            <a:r>
              <a:rPr lang="en-US" dirty="0" smtClean="0">
                <a:solidFill>
                  <a:prstClr val="black"/>
                </a:solidFill>
              </a:rPr>
              <a:t>[FARMER KING]</a:t>
            </a:r>
            <a:r>
              <a:rPr lang="en-US" dirty="0">
                <a:solidFill>
                  <a:prstClr val="black"/>
                </a:solidFill>
              </a:rPr>
              <a:t/>
            </a:r>
            <a:br>
              <a:rPr lang="en-US" dirty="0">
                <a:solidFill>
                  <a:prstClr val="black"/>
                </a:solidFill>
              </a:rPr>
            </a:br>
            <a:endParaRPr lang="en-US" dirty="0"/>
          </a:p>
        </p:txBody>
      </p:sp>
    </p:spTree>
    <p:extLst>
      <p:ext uri="{BB962C8B-B14F-4D97-AF65-F5344CB8AC3E}">
        <p14:creationId xmlns:p14="http://schemas.microsoft.com/office/powerpoint/2010/main" xmlns="" val="2468136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12">
            <a:extLst>
              <a:ext uri="{FF2B5EF4-FFF2-40B4-BE49-F238E27FC236}">
                <a16:creationId xmlns:a16="http://schemas.microsoft.com/office/drawing/2014/main" xmlns="" id="{57B0F1A0-FA64-854F-9A40-E2219926CB4F}"/>
              </a:ext>
            </a:extLst>
          </p:cNvPr>
          <p:cNvSpPr txBox="1">
            <a:spLocks/>
          </p:cNvSpPr>
          <p:nvPr/>
        </p:nvSpPr>
        <p:spPr>
          <a:xfrm>
            <a:off x="0" y="-1"/>
            <a:ext cx="12192000" cy="4402183"/>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Mission &amp; </a:t>
            </a:r>
            <a:r>
              <a:rPr lang="en-US" sz="4000" dirty="0" smtClean="0">
                <a:latin typeface="+mn-lt"/>
              </a:rPr>
              <a:t>Vision:</a:t>
            </a:r>
          </a:p>
          <a:p>
            <a:pPr algn="ctr"/>
            <a:r>
              <a:rPr lang="en-US" sz="4000" dirty="0" smtClean="0">
                <a:latin typeface="+mn-lt"/>
              </a:rPr>
              <a:t>Our mission is to improve the agriculture technology for the farmers using IOT and ML to improve and develop their crop .We also make direct selling of goods from farmers in online platform and offline form so that they  can get the maximum price for what they grow </a:t>
            </a:r>
            <a:endParaRPr lang="en-US" sz="4000" dirty="0">
              <a:latin typeface="+mn-lt"/>
            </a:endParaRPr>
          </a:p>
        </p:txBody>
      </p:sp>
      <p:pic>
        <p:nvPicPr>
          <p:cNvPr id="6" name="Picture 5">
            <a:extLst>
              <a:ext uri="{FF2B5EF4-FFF2-40B4-BE49-F238E27FC236}">
                <a16:creationId xmlns:a16="http://schemas.microsoft.com/office/drawing/2014/main" xmlns="" id="{6BB0DC26-7206-7742-8D65-F00022AA5855}"/>
              </a:ext>
            </a:extLst>
          </p:cNvPr>
          <p:cNvPicPr>
            <a:picLocks noChangeAspect="1"/>
          </p:cNvPicPr>
          <p:nvPr/>
        </p:nvPicPr>
        <p:blipFill>
          <a:blip r:embed="rId2"/>
          <a:stretch>
            <a:fillRect/>
          </a:stretch>
        </p:blipFill>
        <p:spPr>
          <a:xfrm>
            <a:off x="5074770" y="4610086"/>
            <a:ext cx="2042459" cy="2042459"/>
          </a:xfrm>
          <a:prstGeom prst="rect">
            <a:avLst/>
          </a:prstGeom>
        </p:spPr>
      </p:pic>
    </p:spTree>
    <p:extLst>
      <p:ext uri="{BB962C8B-B14F-4D97-AF65-F5344CB8AC3E}">
        <p14:creationId xmlns:p14="http://schemas.microsoft.com/office/powerpoint/2010/main" xmlns="" val="304439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12">
            <a:extLst>
              <a:ext uri="{FF2B5EF4-FFF2-40B4-BE49-F238E27FC236}">
                <a16:creationId xmlns:a16="http://schemas.microsoft.com/office/drawing/2014/main" xmlns="" id="{94774F32-5A4D-EB4E-B0B4-A3FA08251F28}"/>
              </a:ext>
            </a:extLst>
          </p:cNvPr>
          <p:cNvSpPr txBox="1">
            <a:spLocks/>
          </p:cNvSpPr>
          <p:nvPr/>
        </p:nvSpPr>
        <p:spPr>
          <a:xfrm>
            <a:off x="0" y="495803"/>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Competition</a:t>
            </a:r>
          </a:p>
          <a:p>
            <a:pPr algn="ctr"/>
            <a:endParaRPr lang="en-US" sz="4000" dirty="0">
              <a:latin typeface="+mn-lt"/>
            </a:endParaRPr>
          </a:p>
        </p:txBody>
      </p:sp>
      <p:sp>
        <p:nvSpPr>
          <p:cNvPr id="5" name="TextBox 4">
            <a:extLst>
              <a:ext uri="{FF2B5EF4-FFF2-40B4-BE49-F238E27FC236}">
                <a16:creationId xmlns:a16="http://schemas.microsoft.com/office/drawing/2014/main" xmlns="" id="{AA10BCBC-315A-3240-BEB8-7EF31A8B53C4}"/>
              </a:ext>
            </a:extLst>
          </p:cNvPr>
          <p:cNvSpPr txBox="1"/>
          <p:nvPr/>
        </p:nvSpPr>
        <p:spPr>
          <a:xfrm>
            <a:off x="1678012" y="2233749"/>
            <a:ext cx="2715906" cy="4031873"/>
          </a:xfrm>
          <a:prstGeom prst="rect">
            <a:avLst/>
          </a:prstGeom>
          <a:noFill/>
        </p:spPr>
        <p:txBody>
          <a:bodyPr wrap="square" rtlCol="0">
            <a:spAutoFit/>
          </a:bodyPr>
          <a:lstStyle/>
          <a:p>
            <a:pPr algn="ctr"/>
            <a:r>
              <a:rPr lang="en-US" sz="3200" dirty="0" smtClean="0"/>
              <a:t>THEM:</a:t>
            </a:r>
          </a:p>
          <a:p>
            <a:pPr algn="ctr">
              <a:buFont typeface="Arial" pitchFamily="34" charset="0"/>
              <a:buChar char="•"/>
            </a:pPr>
            <a:r>
              <a:rPr lang="en-US" sz="3200" dirty="0" smtClean="0"/>
              <a:t>ONLINE STORES BUYING GOODS FOR LOW COST,NOT SUPPORTIVE TO FARMERS</a:t>
            </a:r>
            <a:endParaRPr lang="en-US" sz="3200" dirty="0"/>
          </a:p>
        </p:txBody>
      </p:sp>
      <p:pic>
        <p:nvPicPr>
          <p:cNvPr id="6" name="Picture 5">
            <a:extLst>
              <a:ext uri="{FF2B5EF4-FFF2-40B4-BE49-F238E27FC236}">
                <a16:creationId xmlns:a16="http://schemas.microsoft.com/office/drawing/2014/main" xmlns="" id="{F576164A-76D2-3E43-8EA2-FD9D1BC71CBE}"/>
              </a:ext>
            </a:extLst>
          </p:cNvPr>
          <p:cNvPicPr>
            <a:picLocks noChangeAspect="1"/>
          </p:cNvPicPr>
          <p:nvPr/>
        </p:nvPicPr>
        <p:blipFill>
          <a:blip r:embed="rId2"/>
          <a:stretch>
            <a:fillRect/>
          </a:stretch>
        </p:blipFill>
        <p:spPr>
          <a:xfrm>
            <a:off x="8437397" y="177406"/>
            <a:ext cx="1486279" cy="1486279"/>
          </a:xfrm>
          <a:prstGeom prst="rect">
            <a:avLst/>
          </a:prstGeom>
        </p:spPr>
      </p:pic>
      <p:cxnSp>
        <p:nvCxnSpPr>
          <p:cNvPr id="7" name="Straight Connector 6">
            <a:extLst>
              <a:ext uri="{FF2B5EF4-FFF2-40B4-BE49-F238E27FC236}">
                <a16:creationId xmlns:a16="http://schemas.microsoft.com/office/drawing/2014/main" xmlns="" id="{C2B0E511-30F1-6C4B-B60B-C9A607A08232}"/>
              </a:ext>
            </a:extLst>
          </p:cNvPr>
          <p:cNvCxnSpPr>
            <a:cxnSpLocks/>
          </p:cNvCxnSpPr>
          <p:nvPr/>
        </p:nvCxnSpPr>
        <p:spPr>
          <a:xfrm>
            <a:off x="6096000" y="1801123"/>
            <a:ext cx="0" cy="4065756"/>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112ABB0D-959E-F94D-B625-9858E1FDB69F}"/>
              </a:ext>
            </a:extLst>
          </p:cNvPr>
          <p:cNvSpPr txBox="1"/>
          <p:nvPr/>
        </p:nvSpPr>
        <p:spPr>
          <a:xfrm>
            <a:off x="7001301" y="2573383"/>
            <a:ext cx="4367284" cy="4031873"/>
          </a:xfrm>
          <a:prstGeom prst="rect">
            <a:avLst/>
          </a:prstGeom>
          <a:noFill/>
        </p:spPr>
        <p:txBody>
          <a:bodyPr wrap="square" rtlCol="0">
            <a:spAutoFit/>
          </a:bodyPr>
          <a:lstStyle/>
          <a:p>
            <a:pPr algn="ctr"/>
            <a:r>
              <a:rPr lang="en-US" sz="3200" dirty="0" smtClean="0"/>
              <a:t>US:</a:t>
            </a:r>
          </a:p>
          <a:p>
            <a:pPr algn="ctr">
              <a:buFont typeface="Arial" pitchFamily="34" charset="0"/>
              <a:buChar char="•"/>
            </a:pPr>
            <a:r>
              <a:rPr lang="en-US" sz="3200" dirty="0" smtClean="0"/>
              <a:t>WE COLLABORATE WITH FARMERS AND SUPPORT THEM FOR EVERYTHING AND SELL THEIR GOODS DIRECTLY FROM THEM TO MAKE GOOD PRICE FOR THEM</a:t>
            </a:r>
            <a:endParaRPr lang="en-US" sz="3200" dirty="0"/>
          </a:p>
        </p:txBody>
      </p:sp>
      <p:pic>
        <p:nvPicPr>
          <p:cNvPr id="9" name="Picture 8">
            <a:extLst>
              <a:ext uri="{FF2B5EF4-FFF2-40B4-BE49-F238E27FC236}">
                <a16:creationId xmlns:a16="http://schemas.microsoft.com/office/drawing/2014/main" xmlns="" id="{C6210412-7B3B-C94F-A7DF-C0F2D7092F7B}"/>
              </a:ext>
            </a:extLst>
          </p:cNvPr>
          <p:cNvPicPr>
            <a:picLocks noChangeAspect="1"/>
          </p:cNvPicPr>
          <p:nvPr/>
        </p:nvPicPr>
        <p:blipFill>
          <a:blip r:embed="rId3"/>
          <a:stretch>
            <a:fillRect/>
          </a:stretch>
        </p:blipFill>
        <p:spPr>
          <a:xfrm>
            <a:off x="2059765" y="177406"/>
            <a:ext cx="1645133" cy="1881051"/>
          </a:xfrm>
          <a:prstGeom prst="rect">
            <a:avLst/>
          </a:prstGeom>
        </p:spPr>
      </p:pic>
    </p:spTree>
    <p:extLst>
      <p:ext uri="{BB962C8B-B14F-4D97-AF65-F5344CB8AC3E}">
        <p14:creationId xmlns:p14="http://schemas.microsoft.com/office/powerpoint/2010/main" xmlns="" val="570027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12">
            <a:extLst>
              <a:ext uri="{FF2B5EF4-FFF2-40B4-BE49-F238E27FC236}">
                <a16:creationId xmlns:a16="http://schemas.microsoft.com/office/drawing/2014/main" xmlns="" id="{289041D7-E9B7-9544-8C39-EDC25B0C7635}"/>
              </a:ext>
            </a:extLst>
          </p:cNvPr>
          <p:cNvSpPr txBox="1">
            <a:spLocks noGrp="1"/>
          </p:cNvSpPr>
          <p:nvPr>
            <p:ph type="title"/>
          </p:nvPr>
        </p:nvSpPr>
        <p:spPr>
          <a:xfrm>
            <a:off x="838200" y="365125"/>
            <a:ext cx="10515600" cy="2103755"/>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000" dirty="0">
              <a:latin typeface="+mn-lt"/>
            </a:endParaRPr>
          </a:p>
          <a:p>
            <a:pPr algn="ctr"/>
            <a:endParaRPr lang="en-US" sz="4000" dirty="0">
              <a:latin typeface="+mn-lt"/>
            </a:endParaRPr>
          </a:p>
        </p:txBody>
      </p:sp>
      <p:pic>
        <p:nvPicPr>
          <p:cNvPr id="5" name="Content Placeholder 4">
            <a:extLst>
              <a:ext uri="{FF2B5EF4-FFF2-40B4-BE49-F238E27FC236}">
                <a16:creationId xmlns:a16="http://schemas.microsoft.com/office/drawing/2014/main" xmlns="" id="{45F93138-5D40-BC47-BA57-305255B1CA8C}"/>
              </a:ext>
            </a:extLst>
          </p:cNvPr>
          <p:cNvPicPr>
            <a:picLocks noGrp="1" noChangeAspect="1"/>
          </p:cNvPicPr>
          <p:nvPr>
            <p:ph idx="1"/>
          </p:nvPr>
        </p:nvPicPr>
        <p:blipFill>
          <a:blip r:embed="rId2"/>
          <a:stretch>
            <a:fillRect/>
          </a:stretch>
        </p:blipFill>
        <p:spPr>
          <a:xfrm>
            <a:off x="4300583" y="3267166"/>
            <a:ext cx="3251200" cy="3251200"/>
          </a:xfrm>
          <a:prstGeom prst="rect">
            <a:avLst/>
          </a:prstGeom>
        </p:spPr>
      </p:pic>
    </p:spTree>
    <p:extLst>
      <p:ext uri="{BB962C8B-B14F-4D97-AF65-F5344CB8AC3E}">
        <p14:creationId xmlns:p14="http://schemas.microsoft.com/office/powerpoint/2010/main" xmlns="" val="262500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12">
            <a:extLst>
              <a:ext uri="{FF2B5EF4-FFF2-40B4-BE49-F238E27FC236}">
                <a16:creationId xmlns:a16="http://schemas.microsoft.com/office/drawing/2014/main" xmlns="" id="{907C4FCE-B111-1C4A-A7C1-99A4CF222CAD}"/>
              </a:ext>
            </a:extLst>
          </p:cNvPr>
          <p:cNvSpPr txBox="1">
            <a:spLocks/>
          </p:cNvSpPr>
          <p:nvPr/>
        </p:nvSpPr>
        <p:spPr>
          <a:xfrm>
            <a:off x="0" y="2451725"/>
            <a:ext cx="12192000" cy="133386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MARKET </a:t>
            </a:r>
            <a:r>
              <a:rPr lang="en-US" dirty="0" smtClean="0">
                <a:latin typeface="+mn-lt"/>
              </a:rPr>
              <a:t>SUMMARY:</a:t>
            </a:r>
          </a:p>
          <a:p>
            <a:pPr algn="ctr"/>
            <a:r>
              <a:rPr lang="en-US" sz="2400" dirty="0" smtClean="0">
                <a:latin typeface="+mn-lt"/>
              </a:rPr>
              <a:t>Stage-1:</a:t>
            </a:r>
          </a:p>
          <a:p>
            <a:pPr algn="ctr"/>
            <a:r>
              <a:rPr lang="en-US" sz="2400" dirty="0" smtClean="0">
                <a:latin typeface="+mn-lt"/>
              </a:rPr>
              <a:t>As the market was now in need of organic foods which are high in cost we make it intermediate by directly collaborating with farmers and we use some good technology and guide the farmers about their crop every month taking the crop information using IOT sensors and using some machine learning algorithms we give the data about the crop </a:t>
            </a:r>
          </a:p>
          <a:p>
            <a:pPr algn="ctr"/>
            <a:r>
              <a:rPr lang="en-US" sz="2400" dirty="0" smtClean="0">
                <a:latin typeface="+mn-lt"/>
              </a:rPr>
              <a:t>Stage-2:</a:t>
            </a:r>
          </a:p>
          <a:p>
            <a:r>
              <a:rPr lang="en-US" sz="2400" dirty="0" smtClean="0">
                <a:latin typeface="+mn-lt"/>
              </a:rPr>
              <a:t>The second stage include the  </a:t>
            </a:r>
            <a:r>
              <a:rPr lang="en-US" sz="2400" dirty="0" err="1" smtClean="0">
                <a:latin typeface="+mn-lt"/>
              </a:rPr>
              <a:t>buissness</a:t>
            </a:r>
            <a:r>
              <a:rPr lang="en-US" sz="2400" dirty="0" smtClean="0">
                <a:latin typeface="+mn-lt"/>
              </a:rPr>
              <a:t> plan  where we directly sell the goods taking from farmers so they get the maximum price because the hard worker has to be paid . As we collaborated with the farmers the cost would be decreased so that we assure farmers and customers for good price . We also make fertilizers from the rotten goods and send back to the farmers and educate them regarding organic farming  </a:t>
            </a:r>
            <a:endParaRPr lang="en-US" sz="2400" dirty="0">
              <a:latin typeface="+mn-lt"/>
            </a:endParaRPr>
          </a:p>
        </p:txBody>
      </p:sp>
      <p:pic>
        <p:nvPicPr>
          <p:cNvPr id="5" name="Picture 4">
            <a:extLst>
              <a:ext uri="{FF2B5EF4-FFF2-40B4-BE49-F238E27FC236}">
                <a16:creationId xmlns:a16="http://schemas.microsoft.com/office/drawing/2014/main" xmlns="" id="{536902CF-1CD6-AE49-A39F-363E2682B8B4}"/>
              </a:ext>
            </a:extLst>
          </p:cNvPr>
          <p:cNvPicPr>
            <a:picLocks noChangeAspect="1"/>
          </p:cNvPicPr>
          <p:nvPr/>
        </p:nvPicPr>
        <p:blipFill>
          <a:blip r:embed="rId2"/>
          <a:stretch>
            <a:fillRect/>
          </a:stretch>
        </p:blipFill>
        <p:spPr>
          <a:xfrm>
            <a:off x="4713383" y="0"/>
            <a:ext cx="2451725" cy="2451725"/>
          </a:xfrm>
          <a:prstGeom prst="rect">
            <a:avLst/>
          </a:prstGeom>
        </p:spPr>
      </p:pic>
    </p:spTree>
    <p:extLst>
      <p:ext uri="{BB962C8B-B14F-4D97-AF65-F5344CB8AC3E}">
        <p14:creationId xmlns:p14="http://schemas.microsoft.com/office/powerpoint/2010/main" xmlns="" val="3960854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12">
            <a:extLst>
              <a:ext uri="{FF2B5EF4-FFF2-40B4-BE49-F238E27FC236}">
                <a16:creationId xmlns:a16="http://schemas.microsoft.com/office/drawing/2014/main" xmlns="" id="{EF83AC18-B4AA-9540-BE8D-F04D2146436F}"/>
              </a:ext>
            </a:extLst>
          </p:cNvPr>
          <p:cNvSpPr txBox="1">
            <a:spLocks/>
          </p:cNvSpPr>
          <p:nvPr/>
        </p:nvSpPr>
        <p:spPr>
          <a:xfrm>
            <a:off x="-138546" y="2743200"/>
            <a:ext cx="12192000" cy="2247789"/>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latin typeface="+mn-lt"/>
              </a:rPr>
              <a:t>OPPORTUNITIES:</a:t>
            </a:r>
          </a:p>
          <a:p>
            <a:r>
              <a:rPr lang="en-US" sz="4000" dirty="0" smtClean="0">
                <a:latin typeface="+mn-lt"/>
              </a:rPr>
              <a:t>When we talk about the  </a:t>
            </a:r>
            <a:r>
              <a:rPr lang="en-US" sz="4000" dirty="0" err="1" smtClean="0">
                <a:latin typeface="+mn-lt"/>
              </a:rPr>
              <a:t>oppurtunities</a:t>
            </a:r>
            <a:r>
              <a:rPr lang="en-US" sz="4000" dirty="0" smtClean="0">
                <a:latin typeface="+mn-lt"/>
              </a:rPr>
              <a:t> the current and future problem is the food harvesting because of increasing the population , but the  farmers percentage was decreasing every year because they are not finding good profits in that field so this would </a:t>
            </a:r>
            <a:r>
              <a:rPr lang="en-US" sz="4000" dirty="0" err="1" smtClean="0">
                <a:latin typeface="+mn-lt"/>
              </a:rPr>
              <a:t>definetly</a:t>
            </a:r>
            <a:r>
              <a:rPr lang="en-US" sz="4000" dirty="0" smtClean="0">
                <a:latin typeface="+mn-lt"/>
              </a:rPr>
              <a:t> help a lot for farmers and customers as well</a:t>
            </a:r>
          </a:p>
          <a:p>
            <a:pPr>
              <a:buFont typeface="Arial" pitchFamily="34" charset="0"/>
              <a:buChar char="•"/>
            </a:pPr>
            <a:endParaRPr lang="en-US" sz="4000" dirty="0">
              <a:latin typeface="+mn-lt"/>
            </a:endParaRPr>
          </a:p>
        </p:txBody>
      </p:sp>
      <p:pic>
        <p:nvPicPr>
          <p:cNvPr id="5" name="Picture 4">
            <a:extLst>
              <a:ext uri="{FF2B5EF4-FFF2-40B4-BE49-F238E27FC236}">
                <a16:creationId xmlns:a16="http://schemas.microsoft.com/office/drawing/2014/main" xmlns="" id="{C71F8D81-D0C5-4D40-8C77-AFB43121401D}"/>
              </a:ext>
            </a:extLst>
          </p:cNvPr>
          <p:cNvPicPr>
            <a:picLocks noChangeAspect="1"/>
          </p:cNvPicPr>
          <p:nvPr/>
        </p:nvPicPr>
        <p:blipFill>
          <a:blip r:embed="rId2"/>
          <a:stretch>
            <a:fillRect/>
          </a:stretch>
        </p:blipFill>
        <p:spPr>
          <a:xfrm>
            <a:off x="4808039" y="157129"/>
            <a:ext cx="2298830" cy="2298830"/>
          </a:xfrm>
          <a:prstGeom prst="rect">
            <a:avLst/>
          </a:prstGeom>
        </p:spPr>
      </p:pic>
    </p:spTree>
    <p:extLst>
      <p:ext uri="{BB962C8B-B14F-4D97-AF65-F5344CB8AC3E}">
        <p14:creationId xmlns:p14="http://schemas.microsoft.com/office/powerpoint/2010/main" xmlns="" val="119051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12">
            <a:extLst>
              <a:ext uri="{FF2B5EF4-FFF2-40B4-BE49-F238E27FC236}">
                <a16:creationId xmlns:a16="http://schemas.microsoft.com/office/drawing/2014/main" xmlns="" id="{BDF99B2E-756B-0544-8361-A452E257AF46}"/>
              </a:ext>
            </a:extLst>
          </p:cNvPr>
          <p:cNvSpPr txBox="1">
            <a:spLocks/>
          </p:cNvSpPr>
          <p:nvPr/>
        </p:nvSpPr>
        <p:spPr>
          <a:xfrm>
            <a:off x="0" y="2795451"/>
            <a:ext cx="12192000" cy="2175979"/>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BUSINESS </a:t>
            </a:r>
            <a:r>
              <a:rPr lang="en-US" sz="4000" dirty="0" smtClean="0">
                <a:latin typeface="+mn-lt"/>
              </a:rPr>
              <a:t>CONCEPT:</a:t>
            </a:r>
          </a:p>
          <a:p>
            <a:r>
              <a:rPr lang="en-US" sz="2800" dirty="0" smtClean="0">
                <a:latin typeface="+mn-lt"/>
              </a:rPr>
              <a:t>The key technology we use here is IOT AND ML for understanding the crop information for farmers and the </a:t>
            </a:r>
            <a:r>
              <a:rPr lang="en-US" sz="2800" dirty="0" err="1" smtClean="0">
                <a:latin typeface="+mn-lt"/>
              </a:rPr>
              <a:t>buissness</a:t>
            </a:r>
            <a:r>
              <a:rPr lang="en-US" sz="2800" dirty="0" smtClean="0">
                <a:latin typeface="+mn-lt"/>
              </a:rPr>
              <a:t> plan is introducing online and offline stores of crops where we sell the goods from farmers directly so we and them get good price and no increase in organic foods ,we also give back the fertilizers made from the rotten things for less cost and we give updates of weather as many crops are lost due to heavy rains and a lot of consequences so we take care of it and educate farmer </a:t>
            </a:r>
            <a:r>
              <a:rPr lang="en-US" sz="2800" dirty="0" err="1" smtClean="0">
                <a:latin typeface="+mn-lt"/>
              </a:rPr>
              <a:t>abouy</a:t>
            </a:r>
            <a:r>
              <a:rPr lang="en-US" sz="2800" dirty="0" smtClean="0">
                <a:latin typeface="+mn-lt"/>
              </a:rPr>
              <a:t> everything </a:t>
            </a:r>
            <a:endParaRPr lang="en-US" sz="2800" dirty="0">
              <a:latin typeface="+mn-lt"/>
            </a:endParaRPr>
          </a:p>
        </p:txBody>
      </p:sp>
      <p:pic>
        <p:nvPicPr>
          <p:cNvPr id="5" name="Picture 4">
            <a:extLst>
              <a:ext uri="{FF2B5EF4-FFF2-40B4-BE49-F238E27FC236}">
                <a16:creationId xmlns:a16="http://schemas.microsoft.com/office/drawing/2014/main" xmlns="" id="{D4702612-CECD-534D-93C2-4463D9BFF7AB}"/>
              </a:ext>
            </a:extLst>
          </p:cNvPr>
          <p:cNvPicPr>
            <a:picLocks noChangeAspect="1"/>
          </p:cNvPicPr>
          <p:nvPr/>
        </p:nvPicPr>
        <p:blipFill>
          <a:blip r:embed="rId2"/>
          <a:stretch>
            <a:fillRect/>
          </a:stretch>
        </p:blipFill>
        <p:spPr>
          <a:xfrm>
            <a:off x="4851430" y="248194"/>
            <a:ext cx="2489139" cy="2312126"/>
          </a:xfrm>
          <a:prstGeom prst="rect">
            <a:avLst/>
          </a:prstGeom>
        </p:spPr>
      </p:pic>
      <p:sp>
        <p:nvSpPr>
          <p:cNvPr id="6" name="Content Placeholder 2">
            <a:extLst>
              <a:ext uri="{FF2B5EF4-FFF2-40B4-BE49-F238E27FC236}">
                <a16:creationId xmlns:a16="http://schemas.microsoft.com/office/drawing/2014/main" xmlns="" id="{C043ACEF-388D-F345-8A9D-835FE6D3402F}"/>
              </a:ext>
            </a:extLst>
          </p:cNvPr>
          <p:cNvSpPr txBox="1">
            <a:spLocks/>
          </p:cNvSpPr>
          <p:nvPr/>
        </p:nvSpPr>
        <p:spPr>
          <a:xfrm>
            <a:off x="838199" y="497143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IN" sz="3600" dirty="0"/>
          </a:p>
        </p:txBody>
      </p:sp>
    </p:spTree>
    <p:extLst>
      <p:ext uri="{BB962C8B-B14F-4D97-AF65-F5344CB8AC3E}">
        <p14:creationId xmlns:p14="http://schemas.microsoft.com/office/powerpoint/2010/main" xmlns="" val="77932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12">
            <a:extLst>
              <a:ext uri="{FF2B5EF4-FFF2-40B4-BE49-F238E27FC236}">
                <a16:creationId xmlns:a16="http://schemas.microsoft.com/office/drawing/2014/main" xmlns="" id="{98D50C94-9E23-564E-90F1-C901A1848B78}"/>
              </a:ext>
            </a:extLst>
          </p:cNvPr>
          <p:cNvSpPr txBox="1">
            <a:spLocks/>
          </p:cNvSpPr>
          <p:nvPr/>
        </p:nvSpPr>
        <p:spPr>
          <a:xfrm>
            <a:off x="-1" y="2666865"/>
            <a:ext cx="12192000" cy="2065646"/>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latin typeface="+mn-lt"/>
              </a:rPr>
              <a:t>FINANCIALS:</a:t>
            </a:r>
            <a:endParaRPr lang="en-US" sz="4000" dirty="0">
              <a:latin typeface="+mn-lt"/>
            </a:endParaRPr>
          </a:p>
        </p:txBody>
      </p:sp>
      <p:pic>
        <p:nvPicPr>
          <p:cNvPr id="5" name="Picture 4">
            <a:extLst>
              <a:ext uri="{FF2B5EF4-FFF2-40B4-BE49-F238E27FC236}">
                <a16:creationId xmlns:a16="http://schemas.microsoft.com/office/drawing/2014/main" xmlns="" id="{792CA12D-1F21-B040-B507-84ABD5AD9A5D}"/>
              </a:ext>
            </a:extLst>
          </p:cNvPr>
          <p:cNvPicPr>
            <a:picLocks noChangeAspect="1"/>
          </p:cNvPicPr>
          <p:nvPr/>
        </p:nvPicPr>
        <p:blipFill>
          <a:blip r:embed="rId2"/>
          <a:stretch>
            <a:fillRect/>
          </a:stretch>
        </p:blipFill>
        <p:spPr>
          <a:xfrm>
            <a:off x="5036886" y="548640"/>
            <a:ext cx="2118225" cy="2118225"/>
          </a:xfrm>
          <a:prstGeom prst="rect">
            <a:avLst/>
          </a:prstGeom>
        </p:spPr>
      </p:pic>
      <p:sp>
        <p:nvSpPr>
          <p:cNvPr id="6" name="Content Placeholder 2">
            <a:extLst>
              <a:ext uri="{FF2B5EF4-FFF2-40B4-BE49-F238E27FC236}">
                <a16:creationId xmlns:a16="http://schemas.microsoft.com/office/drawing/2014/main" xmlns="" id="{BD78BA40-4B3E-6445-84E0-E99AB26156C2}"/>
              </a:ext>
            </a:extLst>
          </p:cNvPr>
          <p:cNvSpPr txBox="1">
            <a:spLocks/>
          </p:cNvSpPr>
          <p:nvPr/>
        </p:nvSpPr>
        <p:spPr>
          <a:xfrm>
            <a:off x="838198" y="3299863"/>
            <a:ext cx="10515600" cy="12379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smtClean="0"/>
              <a:t>When we come to a outline of financial plan we are in need of building online store and collaborating and taking the goods from the farmer. This consists of delivery requirements and when we come to offline we need some finance this so graphing it would depend on market </a:t>
            </a:r>
            <a:r>
              <a:rPr lang="en-US" sz="3600" b="1" dirty="0" err="1" smtClean="0"/>
              <a:t>everytime</a:t>
            </a:r>
            <a:endParaRPr lang="en-IN" sz="3600" b="1" dirty="0"/>
          </a:p>
        </p:txBody>
      </p:sp>
    </p:spTree>
    <p:extLst>
      <p:ext uri="{BB962C8B-B14F-4D97-AF65-F5344CB8AC3E}">
        <p14:creationId xmlns:p14="http://schemas.microsoft.com/office/powerpoint/2010/main" xmlns="" val="890184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12">
            <a:extLst>
              <a:ext uri="{FF2B5EF4-FFF2-40B4-BE49-F238E27FC236}">
                <a16:creationId xmlns:a16="http://schemas.microsoft.com/office/drawing/2014/main" xmlns="" id="{0A74E6CB-4162-CD4D-97D4-1BB1AED2DC2E}"/>
              </a:ext>
            </a:extLst>
          </p:cNvPr>
          <p:cNvSpPr txBox="1">
            <a:spLocks/>
          </p:cNvSpPr>
          <p:nvPr/>
        </p:nvSpPr>
        <p:spPr>
          <a:xfrm>
            <a:off x="0" y="576486"/>
            <a:ext cx="12192000" cy="1143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mn-lt"/>
              </a:rPr>
              <a:t>Key Issues</a:t>
            </a:r>
          </a:p>
        </p:txBody>
      </p:sp>
      <p:sp>
        <p:nvSpPr>
          <p:cNvPr id="5" name="Content Placeholder 2">
            <a:extLst>
              <a:ext uri="{FF2B5EF4-FFF2-40B4-BE49-F238E27FC236}">
                <a16:creationId xmlns:a16="http://schemas.microsoft.com/office/drawing/2014/main" xmlns="" id="{F1AB0873-C54A-AA47-AACB-122F1441E589}"/>
              </a:ext>
            </a:extLst>
          </p:cNvPr>
          <p:cNvSpPr txBox="1">
            <a:spLocks/>
          </p:cNvSpPr>
          <p:nvPr/>
        </p:nvSpPr>
        <p:spPr>
          <a:xfrm>
            <a:off x="838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dirty="0"/>
              <a:t>NEAR TERM</a:t>
            </a:r>
          </a:p>
          <a:p>
            <a:r>
              <a:rPr lang="en-IN" dirty="0" smtClean="0"/>
              <a:t> collaborating with farmers</a:t>
            </a:r>
            <a:endParaRPr lang="en-IN" dirty="0"/>
          </a:p>
          <a:p>
            <a:r>
              <a:rPr lang="en-IN" dirty="0"/>
              <a:t> </a:t>
            </a:r>
            <a:r>
              <a:rPr lang="en-IN" dirty="0" smtClean="0"/>
              <a:t>helping them with all the technologies about their crop</a:t>
            </a:r>
            <a:endParaRPr lang="en-IN" dirty="0"/>
          </a:p>
          <a:p>
            <a:r>
              <a:rPr lang="en-IN" dirty="0"/>
              <a:t> </a:t>
            </a:r>
            <a:r>
              <a:rPr lang="en-IN" dirty="0" smtClean="0"/>
              <a:t>directly selling goods from them so they get maximum price</a:t>
            </a:r>
            <a:endParaRPr lang="en-IN" dirty="0"/>
          </a:p>
        </p:txBody>
      </p:sp>
      <p:sp>
        <p:nvSpPr>
          <p:cNvPr id="6" name="Content Placeholder 3">
            <a:extLst>
              <a:ext uri="{FF2B5EF4-FFF2-40B4-BE49-F238E27FC236}">
                <a16:creationId xmlns:a16="http://schemas.microsoft.com/office/drawing/2014/main" xmlns="" id="{9D3B36E0-EC1B-B241-896A-021412DBF558}"/>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dirty="0"/>
              <a:t>LONG TERM</a:t>
            </a:r>
          </a:p>
          <a:p>
            <a:r>
              <a:rPr lang="en-IN" dirty="0"/>
              <a:t>  </a:t>
            </a:r>
            <a:r>
              <a:rPr lang="en-IN" dirty="0" smtClean="0"/>
              <a:t>building a top online farmer goods selling store</a:t>
            </a:r>
            <a:endParaRPr lang="en-IN" dirty="0"/>
          </a:p>
          <a:p>
            <a:r>
              <a:rPr lang="en-IN" dirty="0"/>
              <a:t>  </a:t>
            </a:r>
            <a:r>
              <a:rPr lang="en-IN" dirty="0" smtClean="0"/>
              <a:t>expanding the offline store everywhere</a:t>
            </a:r>
            <a:endParaRPr lang="en-IN" dirty="0"/>
          </a:p>
          <a:p>
            <a:r>
              <a:rPr lang="en-IN" dirty="0"/>
              <a:t>  </a:t>
            </a:r>
            <a:r>
              <a:rPr lang="en-IN" dirty="0" smtClean="0"/>
              <a:t>not encouraging use of pesticides and plastic for our organisations</a:t>
            </a:r>
          </a:p>
          <a:p>
            <a:r>
              <a:rPr lang="en-IN" dirty="0" smtClean="0"/>
              <a:t>Making customers for less cost</a:t>
            </a:r>
            <a:endParaRPr lang="en-IN" dirty="0"/>
          </a:p>
        </p:txBody>
      </p:sp>
    </p:spTree>
    <p:extLst>
      <p:ext uri="{BB962C8B-B14F-4D97-AF65-F5344CB8AC3E}">
        <p14:creationId xmlns:p14="http://schemas.microsoft.com/office/powerpoint/2010/main" xmlns="" val="3930969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501</Words>
  <Application>Microsoft Macintosh PowerPoint</Application>
  <PresentationFormat>Custom</PresentationFormat>
  <Paragraphs>29</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[FARMER KING] </vt:lpstr>
      <vt:lpstr>Slide 2</vt:lpstr>
      <vt:lpstr>Slide 3</vt:lpstr>
      <vt:lpstr> </vt:lpstr>
      <vt:lpstr>Slide 5</vt:lpstr>
      <vt:lpstr>Slide 6</vt:lpstr>
      <vt:lpstr>Slide 7</vt:lpstr>
      <vt:lpstr>Slide 8</vt:lpstr>
      <vt:lpstr>Slide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Vaishnavi Reddy</dc:creator>
  <cp:lastModifiedBy>HARSHA_2</cp:lastModifiedBy>
  <cp:revision>10</cp:revision>
  <dcterms:created xsi:type="dcterms:W3CDTF">2020-02-28T06:01:55Z</dcterms:created>
  <dcterms:modified xsi:type="dcterms:W3CDTF">2021-01-11T16:30:59Z</dcterms:modified>
</cp:coreProperties>
</file>